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Nunito"/>
      <p:bold r:id="rId17"/>
      <p:boldItalic r:id="rId18"/>
    </p:embeddedFont>
    <p:embeddedFont>
      <p:font typeface="Fira Sans"/>
      <p:regular r:id="rId19"/>
      <p:bold r:id="rId20"/>
      <p:italic r:id="rId21"/>
      <p:boldItalic r:id="rId22"/>
    </p:embeddedFont>
    <p:embeddedFont>
      <p:font typeface="Fira Sans Ligh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-bold.fntdata"/><Relationship Id="rId22" Type="http://schemas.openxmlformats.org/officeDocument/2006/relationships/font" Target="fonts/FiraSans-boldItalic.fntdata"/><Relationship Id="rId21" Type="http://schemas.openxmlformats.org/officeDocument/2006/relationships/font" Target="fonts/FiraSans-italic.fntdata"/><Relationship Id="rId24" Type="http://schemas.openxmlformats.org/officeDocument/2006/relationships/font" Target="fonts/FiraSansLight-bold.fntdata"/><Relationship Id="rId23" Type="http://schemas.openxmlformats.org/officeDocument/2006/relationships/font" Target="fonts/FiraSansLight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FiraSansLight-boldItalic.fntdata"/><Relationship Id="rId25" Type="http://schemas.openxmlformats.org/officeDocument/2006/relationships/font" Target="fonts/FiraSansLigh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Nunito-bold.fntdata"/><Relationship Id="rId16" Type="http://schemas.openxmlformats.org/officeDocument/2006/relationships/slide" Target="slides/slide10.xml"/><Relationship Id="rId19" Type="http://schemas.openxmlformats.org/officeDocument/2006/relationships/font" Target="fonts/FiraSans-regular.fntdata"/><Relationship Id="rId18" Type="http://schemas.openxmlformats.org/officeDocument/2006/relationships/font" Target="fonts/Nunito-boldItalic.fntdata"/></Relationships>
</file>

<file path=ppt/media/image1.png>
</file>

<file path=ppt/media/image11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f9622b31b_4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Alex: 1, 2, 9, 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Ahmad: 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Sara: 5, 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Neeti: 3, 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Sohan: 8</a:t>
            </a:r>
            <a:endParaRPr/>
          </a:p>
        </p:txBody>
      </p:sp>
      <p:sp>
        <p:nvSpPr>
          <p:cNvPr id="127" name="Google Shape;127;g1ef9622b31b_4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ef9622b31b_4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1ef9622b31b_4_38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f9622b31b_4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1ef9622b31b_4_36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f0ae670c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1f0ae670c8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ef9622b31b_4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1ef9622b31b_4_1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efcfe5ca2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1efcfe5ca22_0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b9f7fd4ed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2b9f7fd4edf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b9f7fd4ed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2b9f7fd4edf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b9f7fd4ed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2b9f7fd4edf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b499761726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2b499761726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8.png"/><Relationship Id="rId6" Type="http://schemas.openxmlformats.org/officeDocument/2006/relationships/image" Target="../media/image4.png"/><Relationship Id="rId7" Type="http://schemas.openxmlformats.org/officeDocument/2006/relationships/image" Target="../media/image1.png"/><Relationship Id="rId8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20.png"/><Relationship Id="rId5" Type="http://schemas.openxmlformats.org/officeDocument/2006/relationships/image" Target="../media/image18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7.jpg"/><Relationship Id="rId5" Type="http://schemas.openxmlformats.org/officeDocument/2006/relationships/image" Target="../media/image13.png"/><Relationship Id="rId6" Type="http://schemas.openxmlformats.org/officeDocument/2006/relationships/image" Target="../media/image27.jpg"/><Relationship Id="rId7" Type="http://schemas.openxmlformats.org/officeDocument/2006/relationships/image" Target="../media/image28.jpg"/><Relationship Id="rId8" Type="http://schemas.openxmlformats.org/officeDocument/2006/relationships/image" Target="../media/image2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15.png"/><Relationship Id="rId5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 rot="1420942">
            <a:off x="-1136714" y="-1123577"/>
            <a:ext cx="2273427" cy="4114800"/>
          </a:xfrm>
          <a:custGeom>
            <a:rect b="b" l="l" r="r" t="t"/>
            <a:pathLst>
              <a:path extrusionOk="0" h="8229600" w="4546854">
                <a:moveTo>
                  <a:pt x="0" y="0"/>
                </a:moveTo>
                <a:lnTo>
                  <a:pt x="4546854" y="0"/>
                </a:lnTo>
                <a:lnTo>
                  <a:pt x="454685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25"/>
          <p:cNvSpPr/>
          <p:nvPr/>
        </p:nvSpPr>
        <p:spPr>
          <a:xfrm rot="-6822524">
            <a:off x="7099441" y="2965270"/>
            <a:ext cx="2273427" cy="4114800"/>
          </a:xfrm>
          <a:custGeom>
            <a:rect b="b" l="l" r="r" t="t"/>
            <a:pathLst>
              <a:path extrusionOk="0" h="8229600" w="4546854">
                <a:moveTo>
                  <a:pt x="0" y="0"/>
                </a:moveTo>
                <a:lnTo>
                  <a:pt x="4546854" y="0"/>
                </a:lnTo>
                <a:lnTo>
                  <a:pt x="454685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25"/>
          <p:cNvSpPr/>
          <p:nvPr/>
        </p:nvSpPr>
        <p:spPr>
          <a:xfrm>
            <a:off x="203610" y="2893076"/>
            <a:ext cx="2851875" cy="2855444"/>
          </a:xfrm>
          <a:custGeom>
            <a:rect b="b" l="l" r="r" t="t"/>
            <a:pathLst>
              <a:path extrusionOk="0" h="5710887" w="5703749">
                <a:moveTo>
                  <a:pt x="0" y="0"/>
                </a:moveTo>
                <a:lnTo>
                  <a:pt x="5703749" y="0"/>
                </a:lnTo>
                <a:lnTo>
                  <a:pt x="5703749" y="5710887"/>
                </a:lnTo>
                <a:lnTo>
                  <a:pt x="0" y="57108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25"/>
          <p:cNvSpPr/>
          <p:nvPr/>
        </p:nvSpPr>
        <p:spPr>
          <a:xfrm>
            <a:off x="4936489" y="-1854253"/>
            <a:ext cx="6246376" cy="4114800"/>
          </a:xfrm>
          <a:custGeom>
            <a:rect b="b" l="l" r="r" t="t"/>
            <a:pathLst>
              <a:path extrusionOk="0" h="8229600" w="12492751">
                <a:moveTo>
                  <a:pt x="0" y="0"/>
                </a:moveTo>
                <a:lnTo>
                  <a:pt x="12492752" y="0"/>
                </a:lnTo>
                <a:lnTo>
                  <a:pt x="124927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25"/>
          <p:cNvSpPr/>
          <p:nvPr/>
        </p:nvSpPr>
        <p:spPr>
          <a:xfrm rot="-6046112">
            <a:off x="6505067" y="2471076"/>
            <a:ext cx="1606928" cy="1606928"/>
          </a:xfrm>
          <a:custGeom>
            <a:rect b="b" l="l" r="r" t="t"/>
            <a:pathLst>
              <a:path extrusionOk="0" h="3213856" w="3213856">
                <a:moveTo>
                  <a:pt x="0" y="0"/>
                </a:moveTo>
                <a:lnTo>
                  <a:pt x="3213857" y="0"/>
                </a:lnTo>
                <a:lnTo>
                  <a:pt x="3213857" y="3213856"/>
                </a:lnTo>
                <a:lnTo>
                  <a:pt x="0" y="32138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4" name="Google Shape;134;p25"/>
          <p:cNvSpPr/>
          <p:nvPr/>
        </p:nvSpPr>
        <p:spPr>
          <a:xfrm>
            <a:off x="4181963" y="345989"/>
            <a:ext cx="744495" cy="744495"/>
          </a:xfrm>
          <a:custGeom>
            <a:rect b="b" l="l" r="r" t="t"/>
            <a:pathLst>
              <a:path extrusionOk="0" h="1488989" w="1488989">
                <a:moveTo>
                  <a:pt x="0" y="0"/>
                </a:moveTo>
                <a:lnTo>
                  <a:pt x="1488989" y="0"/>
                </a:lnTo>
                <a:lnTo>
                  <a:pt x="1488989" y="1488990"/>
                </a:lnTo>
                <a:lnTo>
                  <a:pt x="0" y="1488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35" name="Google Shape;135;p25"/>
          <p:cNvGrpSpPr/>
          <p:nvPr/>
        </p:nvGrpSpPr>
        <p:grpSpPr>
          <a:xfrm>
            <a:off x="1799863" y="1358258"/>
            <a:ext cx="5508675" cy="3610579"/>
            <a:chOff x="-100" y="342268"/>
            <a:chExt cx="14689800" cy="9486544"/>
          </a:xfrm>
        </p:grpSpPr>
        <p:sp>
          <p:nvSpPr>
            <p:cNvPr id="136" name="Google Shape;136;p25"/>
            <p:cNvSpPr txBox="1"/>
            <p:nvPr/>
          </p:nvSpPr>
          <p:spPr>
            <a:xfrm>
              <a:off x="-100" y="342268"/>
              <a:ext cx="14689800" cy="485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Milestone 2:</a:t>
              </a:r>
              <a:endParaRPr sz="5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Health Monitoring App</a:t>
              </a:r>
              <a:endParaRPr sz="50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137" name="Google Shape;137;p25"/>
            <p:cNvSpPr txBox="1"/>
            <p:nvPr/>
          </p:nvSpPr>
          <p:spPr>
            <a:xfrm>
              <a:off x="1782391" y="6423511"/>
              <a:ext cx="11124900" cy="340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rPr>
                <a:t>Group 3: Alexandra Anthony, Sara Gaber, Ahmad Shah, Neeti Mistry, &amp; Sohan Chatterjee</a:t>
              </a:r>
              <a:endParaRPr b="1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endParaRPr>
            </a:p>
            <a:p>
              <a:pPr indent="0" lvl="0" marL="0" marR="0" rtl="0" algn="ctr">
                <a:lnSpc>
                  <a:spcPct val="13999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138" name="Google Shape;138;p25"/>
          <p:cNvSpPr/>
          <p:nvPr/>
        </p:nvSpPr>
        <p:spPr>
          <a:xfrm flipH="1" rot="3215138">
            <a:off x="1303949" y="1340262"/>
            <a:ext cx="460570" cy="734241"/>
          </a:xfrm>
          <a:custGeom>
            <a:rect b="b" l="l" r="r" t="t"/>
            <a:pathLst>
              <a:path extrusionOk="0" h="1468482" w="921139">
                <a:moveTo>
                  <a:pt x="921138" y="0"/>
                </a:moveTo>
                <a:lnTo>
                  <a:pt x="0" y="0"/>
                </a:lnTo>
                <a:lnTo>
                  <a:pt x="0" y="1468482"/>
                </a:lnTo>
                <a:lnTo>
                  <a:pt x="921138" y="1468482"/>
                </a:lnTo>
                <a:lnTo>
                  <a:pt x="921138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/>
          <p:nvPr/>
        </p:nvSpPr>
        <p:spPr>
          <a:xfrm rot="-9674865">
            <a:off x="-1620315" y="3250632"/>
            <a:ext cx="6246376" cy="4114800"/>
          </a:xfrm>
          <a:custGeom>
            <a:rect b="b" l="l" r="r" t="t"/>
            <a:pathLst>
              <a:path extrusionOk="0" h="8229600" w="12492751">
                <a:moveTo>
                  <a:pt x="0" y="0"/>
                </a:moveTo>
                <a:lnTo>
                  <a:pt x="12492752" y="0"/>
                </a:lnTo>
                <a:lnTo>
                  <a:pt x="124927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3" name="Google Shape;233;p34"/>
          <p:cNvSpPr/>
          <p:nvPr/>
        </p:nvSpPr>
        <p:spPr>
          <a:xfrm rot="2804813">
            <a:off x="5762848" y="-1475827"/>
            <a:ext cx="6246376" cy="4114800"/>
          </a:xfrm>
          <a:custGeom>
            <a:rect b="b" l="l" r="r" t="t"/>
            <a:pathLst>
              <a:path extrusionOk="0" h="8229600" w="12492751">
                <a:moveTo>
                  <a:pt x="0" y="0"/>
                </a:moveTo>
                <a:lnTo>
                  <a:pt x="12492751" y="0"/>
                </a:lnTo>
                <a:lnTo>
                  <a:pt x="124927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4" name="Google Shape;234;p34"/>
          <p:cNvSpPr/>
          <p:nvPr/>
        </p:nvSpPr>
        <p:spPr>
          <a:xfrm rot="-2573714">
            <a:off x="6591349" y="2755055"/>
            <a:ext cx="2155126" cy="4114800"/>
          </a:xfrm>
          <a:custGeom>
            <a:rect b="b" l="l" r="r" t="t"/>
            <a:pathLst>
              <a:path extrusionOk="0" h="8229600" w="4310253">
                <a:moveTo>
                  <a:pt x="0" y="0"/>
                </a:moveTo>
                <a:lnTo>
                  <a:pt x="4310253" y="0"/>
                </a:lnTo>
                <a:lnTo>
                  <a:pt x="431025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5" name="Google Shape;235;p34"/>
          <p:cNvSpPr/>
          <p:nvPr/>
        </p:nvSpPr>
        <p:spPr>
          <a:xfrm>
            <a:off x="740850" y="317267"/>
            <a:ext cx="1811290" cy="1848255"/>
          </a:xfrm>
          <a:custGeom>
            <a:rect b="b" l="l" r="r" t="t"/>
            <a:pathLst>
              <a:path extrusionOk="0" h="3696510" w="3622579">
                <a:moveTo>
                  <a:pt x="0" y="0"/>
                </a:moveTo>
                <a:lnTo>
                  <a:pt x="3622579" y="0"/>
                </a:lnTo>
                <a:lnTo>
                  <a:pt x="3622579" y="3696509"/>
                </a:lnTo>
                <a:lnTo>
                  <a:pt x="0" y="36965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6" name="Google Shape;236;p34"/>
          <p:cNvSpPr/>
          <p:nvPr/>
        </p:nvSpPr>
        <p:spPr>
          <a:xfrm>
            <a:off x="514350" y="3732451"/>
            <a:ext cx="1682814" cy="822475"/>
          </a:xfrm>
          <a:custGeom>
            <a:rect b="b" l="l" r="r" t="t"/>
            <a:pathLst>
              <a:path extrusionOk="0" h="1644951" w="3365628">
                <a:moveTo>
                  <a:pt x="0" y="0"/>
                </a:moveTo>
                <a:lnTo>
                  <a:pt x="3365628" y="0"/>
                </a:lnTo>
                <a:lnTo>
                  <a:pt x="3365628" y="1644951"/>
                </a:lnTo>
                <a:lnTo>
                  <a:pt x="0" y="16449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7" name="Google Shape;237;p34"/>
          <p:cNvSpPr/>
          <p:nvPr/>
        </p:nvSpPr>
        <p:spPr>
          <a:xfrm rot="-8467240">
            <a:off x="6304118" y="439490"/>
            <a:ext cx="611174" cy="1183612"/>
          </a:xfrm>
          <a:custGeom>
            <a:rect b="b" l="l" r="r" t="t"/>
            <a:pathLst>
              <a:path extrusionOk="0" h="2367223" w="1222348">
                <a:moveTo>
                  <a:pt x="0" y="0"/>
                </a:moveTo>
                <a:lnTo>
                  <a:pt x="1222348" y="0"/>
                </a:lnTo>
                <a:lnTo>
                  <a:pt x="1222348" y="2367223"/>
                </a:lnTo>
                <a:lnTo>
                  <a:pt x="0" y="23672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8" name="Google Shape;238;p34"/>
          <p:cNvSpPr/>
          <p:nvPr/>
        </p:nvSpPr>
        <p:spPr>
          <a:xfrm>
            <a:off x="2964077" y="4298105"/>
            <a:ext cx="1028700" cy="1028700"/>
          </a:xfrm>
          <a:custGeom>
            <a:rect b="b" l="l" r="r" t="t"/>
            <a:pathLst>
              <a:path extrusionOk="0"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39" name="Google Shape;239;p34"/>
          <p:cNvGrpSpPr/>
          <p:nvPr/>
        </p:nvGrpSpPr>
        <p:grpSpPr>
          <a:xfrm>
            <a:off x="3021309" y="2040157"/>
            <a:ext cx="3101400" cy="1078491"/>
            <a:chOff x="0" y="-133350"/>
            <a:chExt cx="8270400" cy="2875976"/>
          </a:xfrm>
        </p:grpSpPr>
        <p:sp>
          <p:nvSpPr>
            <p:cNvPr id="240" name="Google Shape;240;p34"/>
            <p:cNvSpPr txBox="1"/>
            <p:nvPr/>
          </p:nvSpPr>
          <p:spPr>
            <a:xfrm>
              <a:off x="0" y="-133350"/>
              <a:ext cx="8270400" cy="147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36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Thank you!</a:t>
              </a:r>
              <a:endParaRPr sz="800"/>
            </a:p>
          </p:txBody>
        </p:sp>
        <p:sp>
          <p:nvSpPr>
            <p:cNvPr id="241" name="Google Shape;241;p34"/>
            <p:cNvSpPr txBox="1"/>
            <p:nvPr/>
          </p:nvSpPr>
          <p:spPr>
            <a:xfrm>
              <a:off x="0" y="2168126"/>
              <a:ext cx="8270400" cy="5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1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rPr>
                <a:t>Any Questions?</a:t>
              </a:r>
              <a:endParaRPr sz="120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/>
          <p:nvPr/>
        </p:nvSpPr>
        <p:spPr>
          <a:xfrm rot="6506097">
            <a:off x="1055025" y="1032985"/>
            <a:ext cx="1300361" cy="1043278"/>
          </a:xfrm>
          <a:custGeom>
            <a:rect b="b" l="l" r="r" t="t"/>
            <a:pathLst>
              <a:path extrusionOk="0" h="2807139" w="3356819">
                <a:moveTo>
                  <a:pt x="0" y="0"/>
                </a:moveTo>
                <a:lnTo>
                  <a:pt x="3356818" y="0"/>
                </a:lnTo>
                <a:lnTo>
                  <a:pt x="3356818" y="2807139"/>
                </a:lnTo>
                <a:lnTo>
                  <a:pt x="0" y="28071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44" name="Google Shape;144;p26"/>
          <p:cNvPicPr preferRelativeResize="0"/>
          <p:nvPr/>
        </p:nvPicPr>
        <p:blipFill rotWithShape="1">
          <a:blip r:embed="rId4">
            <a:alphaModFix/>
          </a:blip>
          <a:srcRect b="32475" l="34365" r="36202" t="18504"/>
          <a:stretch/>
        </p:blipFill>
        <p:spPr>
          <a:xfrm>
            <a:off x="1623050" y="1277525"/>
            <a:ext cx="953700" cy="993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5" name="Google Shape;145;p26"/>
          <p:cNvSpPr/>
          <p:nvPr/>
        </p:nvSpPr>
        <p:spPr>
          <a:xfrm>
            <a:off x="-811200" y="-2392065"/>
            <a:ext cx="2273427" cy="4114800"/>
          </a:xfrm>
          <a:custGeom>
            <a:rect b="b" l="l" r="r" t="t"/>
            <a:pathLst>
              <a:path extrusionOk="0" h="8229600" w="4546854">
                <a:moveTo>
                  <a:pt x="0" y="0"/>
                </a:moveTo>
                <a:lnTo>
                  <a:pt x="4546854" y="0"/>
                </a:lnTo>
                <a:lnTo>
                  <a:pt x="454685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6" name="Google Shape;146;p26"/>
          <p:cNvSpPr txBox="1"/>
          <p:nvPr/>
        </p:nvSpPr>
        <p:spPr>
          <a:xfrm>
            <a:off x="2402050" y="2521600"/>
            <a:ext cx="1805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GitHub Manager &amp;</a:t>
            </a:r>
            <a:endParaRPr sz="1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1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Class Diagram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2384006" y="2218429"/>
            <a:ext cx="945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b="1"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Alex</a:t>
            </a:r>
            <a:endParaRPr sz="700"/>
          </a:p>
        </p:txBody>
      </p:sp>
      <p:sp>
        <p:nvSpPr>
          <p:cNvPr id="148" name="Google Shape;148;p26"/>
          <p:cNvSpPr txBox="1"/>
          <p:nvPr/>
        </p:nvSpPr>
        <p:spPr>
          <a:xfrm>
            <a:off x="1085850" y="223550"/>
            <a:ext cx="6972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Team Members Intro and Roles</a:t>
            </a:r>
            <a:endParaRPr sz="700"/>
          </a:p>
        </p:txBody>
      </p:sp>
      <p:sp>
        <p:nvSpPr>
          <p:cNvPr id="149" name="Google Shape;149;p26"/>
          <p:cNvSpPr/>
          <p:nvPr/>
        </p:nvSpPr>
        <p:spPr>
          <a:xfrm rot="6506097">
            <a:off x="3330212" y="1032974"/>
            <a:ext cx="1300361" cy="1043278"/>
          </a:xfrm>
          <a:custGeom>
            <a:rect b="b" l="l" r="r" t="t"/>
            <a:pathLst>
              <a:path extrusionOk="0" h="2807139" w="3356819">
                <a:moveTo>
                  <a:pt x="0" y="0"/>
                </a:moveTo>
                <a:lnTo>
                  <a:pt x="3356818" y="0"/>
                </a:lnTo>
                <a:lnTo>
                  <a:pt x="3356818" y="2807139"/>
                </a:lnTo>
                <a:lnTo>
                  <a:pt x="0" y="28071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50" name="Google Shape;150;p26"/>
          <p:cNvPicPr preferRelativeResize="0"/>
          <p:nvPr/>
        </p:nvPicPr>
        <p:blipFill rotWithShape="1">
          <a:blip r:embed="rId6">
            <a:alphaModFix/>
          </a:blip>
          <a:srcRect b="10931" l="0" r="0" t="10931"/>
          <a:stretch/>
        </p:blipFill>
        <p:spPr>
          <a:xfrm>
            <a:off x="3795995" y="1347997"/>
            <a:ext cx="953700" cy="993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/>
        </p:nvSpPr>
        <p:spPr>
          <a:xfrm>
            <a:off x="4594400" y="2521600"/>
            <a:ext cx="1489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Slides Manager &amp;</a:t>
            </a:r>
            <a:endParaRPr sz="10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1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Class Diagram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2" name="Google Shape;152;p26"/>
          <p:cNvSpPr txBox="1"/>
          <p:nvPr/>
        </p:nvSpPr>
        <p:spPr>
          <a:xfrm>
            <a:off x="4659193" y="2218417"/>
            <a:ext cx="945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Neeti</a:t>
            </a:r>
            <a:endParaRPr sz="700"/>
          </a:p>
        </p:txBody>
      </p:sp>
      <p:sp>
        <p:nvSpPr>
          <p:cNvPr id="153" name="Google Shape;153;p26"/>
          <p:cNvSpPr/>
          <p:nvPr/>
        </p:nvSpPr>
        <p:spPr>
          <a:xfrm rot="6506097">
            <a:off x="5756979" y="1032985"/>
            <a:ext cx="1300361" cy="1043278"/>
          </a:xfrm>
          <a:custGeom>
            <a:rect b="b" l="l" r="r" t="t"/>
            <a:pathLst>
              <a:path extrusionOk="0" h="2807139" w="3356819">
                <a:moveTo>
                  <a:pt x="0" y="0"/>
                </a:moveTo>
                <a:lnTo>
                  <a:pt x="3356818" y="0"/>
                </a:lnTo>
                <a:lnTo>
                  <a:pt x="3356818" y="2807139"/>
                </a:lnTo>
                <a:lnTo>
                  <a:pt x="0" y="28071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54" name="Google Shape;154;p26"/>
          <p:cNvPicPr preferRelativeResize="0"/>
          <p:nvPr/>
        </p:nvPicPr>
        <p:blipFill rotWithShape="1">
          <a:blip r:embed="rId7">
            <a:alphaModFix/>
          </a:blip>
          <a:srcRect b="10931" l="0" r="0" t="10931"/>
          <a:stretch/>
        </p:blipFill>
        <p:spPr>
          <a:xfrm>
            <a:off x="6222763" y="1348009"/>
            <a:ext cx="953700" cy="993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/>
        </p:nvSpPr>
        <p:spPr>
          <a:xfrm>
            <a:off x="7021150" y="2521600"/>
            <a:ext cx="14433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Use Case Diagram</a:t>
            </a:r>
            <a:endParaRPr sz="1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6" name="Google Shape;156;p26"/>
          <p:cNvSpPr txBox="1"/>
          <p:nvPr/>
        </p:nvSpPr>
        <p:spPr>
          <a:xfrm>
            <a:off x="7085961" y="2218429"/>
            <a:ext cx="945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Sara</a:t>
            </a:r>
            <a:endParaRPr sz="700"/>
          </a:p>
        </p:txBody>
      </p:sp>
      <p:sp>
        <p:nvSpPr>
          <p:cNvPr id="157" name="Google Shape;157;p26"/>
          <p:cNvSpPr/>
          <p:nvPr/>
        </p:nvSpPr>
        <p:spPr>
          <a:xfrm rot="6506097">
            <a:off x="1848025" y="3056935"/>
            <a:ext cx="1300361" cy="1043278"/>
          </a:xfrm>
          <a:custGeom>
            <a:rect b="b" l="l" r="r" t="t"/>
            <a:pathLst>
              <a:path extrusionOk="0" h="2807139" w="3356819">
                <a:moveTo>
                  <a:pt x="0" y="0"/>
                </a:moveTo>
                <a:lnTo>
                  <a:pt x="3356818" y="0"/>
                </a:lnTo>
                <a:lnTo>
                  <a:pt x="3356818" y="2807139"/>
                </a:lnTo>
                <a:lnTo>
                  <a:pt x="0" y="28071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58" name="Google Shape;158;p26"/>
          <p:cNvPicPr preferRelativeResize="0"/>
          <p:nvPr/>
        </p:nvPicPr>
        <p:blipFill rotWithShape="1">
          <a:blip r:embed="rId8">
            <a:alphaModFix/>
          </a:blip>
          <a:srcRect b="3548" l="0" r="0" t="3557"/>
          <a:stretch/>
        </p:blipFill>
        <p:spPr>
          <a:xfrm>
            <a:off x="2313808" y="3371959"/>
            <a:ext cx="953700" cy="993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/>
          <p:nvPr/>
        </p:nvSpPr>
        <p:spPr>
          <a:xfrm>
            <a:off x="3195050" y="4545550"/>
            <a:ext cx="1515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Activity</a:t>
            </a: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Diagram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3177006" y="4242379"/>
            <a:ext cx="945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b="1"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Ahmad</a:t>
            </a:r>
            <a:endParaRPr sz="700"/>
          </a:p>
        </p:txBody>
      </p:sp>
      <p:sp>
        <p:nvSpPr>
          <p:cNvPr id="161" name="Google Shape;161;p26"/>
          <p:cNvSpPr/>
          <p:nvPr/>
        </p:nvSpPr>
        <p:spPr>
          <a:xfrm rot="6506097">
            <a:off x="4963975" y="3056935"/>
            <a:ext cx="1300361" cy="1043278"/>
          </a:xfrm>
          <a:custGeom>
            <a:rect b="b" l="l" r="r" t="t"/>
            <a:pathLst>
              <a:path extrusionOk="0" h="2807139" w="3356819">
                <a:moveTo>
                  <a:pt x="0" y="0"/>
                </a:moveTo>
                <a:lnTo>
                  <a:pt x="3356818" y="0"/>
                </a:lnTo>
                <a:lnTo>
                  <a:pt x="3356818" y="2807139"/>
                </a:lnTo>
                <a:lnTo>
                  <a:pt x="0" y="28071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62" name="Google Shape;162;p26"/>
          <p:cNvPicPr preferRelativeResize="0"/>
          <p:nvPr/>
        </p:nvPicPr>
        <p:blipFill rotWithShape="1">
          <a:blip r:embed="rId9">
            <a:alphaModFix/>
          </a:blip>
          <a:srcRect b="1941" l="0" r="0" t="1932"/>
          <a:stretch/>
        </p:blipFill>
        <p:spPr>
          <a:xfrm>
            <a:off x="5429758" y="3371959"/>
            <a:ext cx="953700" cy="993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3" name="Google Shape;163;p26"/>
          <p:cNvSpPr txBox="1"/>
          <p:nvPr/>
        </p:nvSpPr>
        <p:spPr>
          <a:xfrm>
            <a:off x="6321450" y="4545550"/>
            <a:ext cx="13938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Sequence Diagram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6292956" y="4242379"/>
            <a:ext cx="945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b="1"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Sohan</a:t>
            </a:r>
            <a:endParaRPr sz="700"/>
          </a:p>
        </p:txBody>
      </p:sp>
      <p:sp>
        <p:nvSpPr>
          <p:cNvPr id="165" name="Google Shape;165;p26"/>
          <p:cNvSpPr/>
          <p:nvPr/>
        </p:nvSpPr>
        <p:spPr>
          <a:xfrm>
            <a:off x="7690700" y="3234735"/>
            <a:ext cx="2273427" cy="4114800"/>
          </a:xfrm>
          <a:custGeom>
            <a:rect b="b" l="l" r="r" t="t"/>
            <a:pathLst>
              <a:path extrusionOk="0" h="8229600" w="4546854">
                <a:moveTo>
                  <a:pt x="0" y="0"/>
                </a:moveTo>
                <a:lnTo>
                  <a:pt x="4546854" y="0"/>
                </a:lnTo>
                <a:lnTo>
                  <a:pt x="454685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1" name="Google Shape;171;p27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2" name="Google Shape;172;p27"/>
          <p:cNvSpPr txBox="1"/>
          <p:nvPr/>
        </p:nvSpPr>
        <p:spPr>
          <a:xfrm>
            <a:off x="578100" y="1441975"/>
            <a:ext cx="7987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702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0"/>
              <a:buFont typeface="Nunito"/>
              <a:buChar char="●"/>
            </a:pPr>
            <a:r>
              <a:rPr lang="en" sz="15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UML diagrams are invaluable tools for understanding and documenting the various aspects of the system architecture and design</a:t>
            </a:r>
            <a:endParaRPr sz="15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702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Nunito"/>
              <a:buChar char="○"/>
            </a:pPr>
            <a:r>
              <a:rPr lang="en" sz="155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Use Case Diagram - Modeling user interactions and system functionality</a:t>
            </a:r>
            <a:endParaRPr sz="155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7025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Nunito"/>
              <a:buChar char="○"/>
            </a:pPr>
            <a:r>
              <a:rPr lang="en" sz="155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Activity Diagram - Visualizing the workflow and process flows within the app</a:t>
            </a:r>
            <a:endParaRPr sz="155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7025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0"/>
              <a:buFont typeface="Nunito"/>
              <a:buChar char="○"/>
            </a:pPr>
            <a:r>
              <a:rPr lang="en" sz="15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Class Diagram - Illustrating class structures and relationships</a:t>
            </a:r>
            <a:endParaRPr sz="15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7025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0"/>
              <a:buFont typeface="Nunito"/>
              <a:buChar char="○"/>
            </a:pPr>
            <a:r>
              <a:rPr lang="en" sz="15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Sequence Diagram - Depicting the flow of messages and interactions between system components</a:t>
            </a:r>
            <a:endParaRPr sz="15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702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0"/>
              <a:buFont typeface="Nunito"/>
              <a:buChar char="●"/>
            </a:pPr>
            <a:r>
              <a:rPr lang="en" sz="15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Utilize appropriate modeling tools (Lucidchart) to create high-quality UML diagrams</a:t>
            </a:r>
            <a:endParaRPr sz="15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702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0"/>
              <a:buFont typeface="Nunito"/>
              <a:buChar char="●"/>
            </a:pPr>
            <a:r>
              <a:rPr lang="en" sz="15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Refine and finalize the diagrams iteratively, incorporating feedback from team members</a:t>
            </a:r>
            <a:endParaRPr sz="15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69750" y="514349"/>
            <a:ext cx="6604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Introduction</a:t>
            </a:r>
            <a:endParaRPr sz="4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903" y="254125"/>
            <a:ext cx="4317274" cy="2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8"/>
          <p:cNvSpPr/>
          <p:nvPr/>
        </p:nvSpPr>
        <p:spPr>
          <a:xfrm>
            <a:off x="-2190199" y="3809888"/>
            <a:ext cx="3551741" cy="3638147"/>
          </a:xfrm>
          <a:custGeom>
            <a:rect b="b" l="l" r="r" t="t"/>
            <a:pathLst>
              <a:path extrusionOk="0" h="7276294" w="7103482">
                <a:moveTo>
                  <a:pt x="0" y="0"/>
                </a:moveTo>
                <a:lnTo>
                  <a:pt x="7103482" y="0"/>
                </a:lnTo>
                <a:lnTo>
                  <a:pt x="7103482" y="7276294"/>
                </a:lnTo>
                <a:lnTo>
                  <a:pt x="0" y="7276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0" name="Google Shape;180;p28"/>
          <p:cNvSpPr/>
          <p:nvPr/>
        </p:nvSpPr>
        <p:spPr>
          <a:xfrm>
            <a:off x="328030" y="-304285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7" y="0"/>
                </a:lnTo>
                <a:lnTo>
                  <a:pt x="4134047" y="2439087"/>
                </a:lnTo>
                <a:lnTo>
                  <a:pt x="0" y="24390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1" name="Google Shape;181;p28"/>
          <p:cNvSpPr/>
          <p:nvPr/>
        </p:nvSpPr>
        <p:spPr>
          <a:xfrm>
            <a:off x="6440400" y="4533728"/>
            <a:ext cx="2067024" cy="1219544"/>
          </a:xfrm>
          <a:custGeom>
            <a:rect b="b" l="l" r="r" t="t"/>
            <a:pathLst>
              <a:path extrusionOk="0" h="2439088" w="4134047">
                <a:moveTo>
                  <a:pt x="0" y="0"/>
                </a:moveTo>
                <a:lnTo>
                  <a:pt x="4134046" y="0"/>
                </a:lnTo>
                <a:lnTo>
                  <a:pt x="4134046" y="2439088"/>
                </a:lnTo>
                <a:lnTo>
                  <a:pt x="0" y="2439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2" name="Google Shape;182;p28"/>
          <p:cNvSpPr txBox="1"/>
          <p:nvPr/>
        </p:nvSpPr>
        <p:spPr>
          <a:xfrm>
            <a:off x="1724400" y="2849075"/>
            <a:ext cx="56952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UML Diagrams</a:t>
            </a:r>
            <a:endParaRPr sz="5500"/>
          </a:p>
        </p:txBody>
      </p:sp>
      <p:sp>
        <p:nvSpPr>
          <p:cNvPr id="183" name="Google Shape;183;p28"/>
          <p:cNvSpPr txBox="1"/>
          <p:nvPr/>
        </p:nvSpPr>
        <p:spPr>
          <a:xfrm>
            <a:off x="2494800" y="3894400"/>
            <a:ext cx="4154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Create UML Diagrams to visually represent structure, design, and system architecture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9" name="Google Shape;189;p29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0" name="Google Shape;190;p29"/>
          <p:cNvSpPr txBox="1"/>
          <p:nvPr/>
        </p:nvSpPr>
        <p:spPr>
          <a:xfrm>
            <a:off x="5674925" y="1233675"/>
            <a:ext cx="3273900" cy="3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User </a:t>
            </a:r>
            <a:r>
              <a:rPr b="1"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Authentication</a:t>
            </a:r>
            <a:endParaRPr b="1"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Register and login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Preconditions: User must have internet access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Postconditions: User gains access to personalized health monitoring features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Setting a Goal</a:t>
            </a:r>
            <a:endParaRPr b="1"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Allows users to set personalized health goals, such as daily step targets, calorie intake, etc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Preconditions: User must be logged in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Postconditions: User's health goals are saved and tracked within the app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Viewing Health Data</a:t>
            </a:r>
            <a:endParaRPr b="1"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Enables users to view their health data, including steps, heart rate, sleep patterns, etc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Preconditions: User must be logged in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Postconditions: User can access and analyze their health metrics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1" name="Google Shape;191;p29"/>
          <p:cNvSpPr txBox="1"/>
          <p:nvPr/>
        </p:nvSpPr>
        <p:spPr>
          <a:xfrm>
            <a:off x="1269754" y="432581"/>
            <a:ext cx="6604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Use Case Diagram</a:t>
            </a:r>
            <a:endParaRPr sz="4500"/>
          </a:p>
        </p:txBody>
      </p:sp>
      <p:pic>
        <p:nvPicPr>
          <p:cNvPr id="192" name="Google Shape;19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425" y="1282406"/>
            <a:ext cx="5289533" cy="3713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8" name="Google Shape;198;p30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9" name="Google Shape;199;p30"/>
          <p:cNvSpPr txBox="1"/>
          <p:nvPr/>
        </p:nvSpPr>
        <p:spPr>
          <a:xfrm>
            <a:off x="3987800" y="1483588"/>
            <a:ext cx="48186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Activity Diagrams - </a:t>
            </a: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Separate</a:t>
            </a: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for each user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Standard login/credential validation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Participant View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Displays individual, personalized data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Option to set single user goals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Doctor View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Displays all doctor clients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Displays each client’s data chosen to share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</a:pPr>
            <a:r>
              <a:rPr lang="en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Displays each client’s goal progression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0" name="Google Shape;200;p30"/>
          <p:cNvSpPr txBox="1"/>
          <p:nvPr/>
        </p:nvSpPr>
        <p:spPr>
          <a:xfrm>
            <a:off x="1269750" y="360774"/>
            <a:ext cx="6604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Activity</a:t>
            </a: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Diagrams</a:t>
            </a:r>
            <a:endParaRPr sz="4500"/>
          </a:p>
        </p:txBody>
      </p:sp>
      <p:pic>
        <p:nvPicPr>
          <p:cNvPr id="201" name="Google Shape;20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05875"/>
            <a:ext cx="3669376" cy="377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7" name="Google Shape;207;p31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8" name="Google Shape;208;p31"/>
          <p:cNvSpPr txBox="1"/>
          <p:nvPr/>
        </p:nvSpPr>
        <p:spPr>
          <a:xfrm>
            <a:off x="5219425" y="1138150"/>
            <a:ext cx="36153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Firebase Hosting</a:t>
            </a:r>
            <a:endParaRPr b="1" sz="105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Represents the interface for integrating the health monitoring app with Firebase Hosting</a:t>
            </a:r>
            <a:endParaRPr b="1"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User Class</a:t>
            </a:r>
            <a:endParaRPr b="1"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Attributes include user information such as name, age, height, etc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Fitbit API</a:t>
            </a:r>
            <a:endParaRPr b="1"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Represents the interface for interacting with the FitBit API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Fitbit Service</a:t>
            </a:r>
            <a:endParaRPr b="1" sz="105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Represents the service responsible for integrating the health monitoring app with the Fitbit API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OAuth</a:t>
            </a:r>
            <a:endParaRPr b="1" sz="105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Represents the OAuth integration for authenticating the health monitoring app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Website</a:t>
            </a:r>
            <a:endParaRPr b="1"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527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Nunito"/>
              <a:buChar char="●"/>
            </a:pPr>
            <a:r>
              <a:rPr lang="en" sz="10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Represents the main structure of the website</a:t>
            </a:r>
            <a:endParaRPr sz="10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9" name="Google Shape;209;p31"/>
          <p:cNvSpPr txBox="1"/>
          <p:nvPr/>
        </p:nvSpPr>
        <p:spPr>
          <a:xfrm>
            <a:off x="1269750" y="323775"/>
            <a:ext cx="6604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Class</a:t>
            </a: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Diagram</a:t>
            </a:r>
            <a:endParaRPr sz="4500"/>
          </a:p>
        </p:txBody>
      </p:sp>
      <p:pic>
        <p:nvPicPr>
          <p:cNvPr id="210" name="Google Shape;21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650" y="1172963"/>
            <a:ext cx="4639576" cy="374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6" name="Google Shape;216;p32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7" name="Google Shape;217;p32"/>
          <p:cNvSpPr txBox="1"/>
          <p:nvPr/>
        </p:nvSpPr>
        <p:spPr>
          <a:xfrm>
            <a:off x="5112400" y="2163936"/>
            <a:ext cx="3732000" cy="14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Nunito"/>
              <a:buChar char="●"/>
            </a:pPr>
            <a:r>
              <a:rPr lang="en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The user launches the website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Nunito"/>
              <a:buChar char="●"/>
            </a:pPr>
            <a:r>
              <a:rPr lang="en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Can view their health information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Nunito"/>
              <a:buChar char="●"/>
            </a:pPr>
            <a:r>
              <a:rPr lang="en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Get health data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Nunito"/>
              <a:buChar char="●"/>
            </a:pPr>
            <a:r>
              <a:rPr lang="en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Posts health data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1269750" y="323775"/>
            <a:ext cx="6604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Sequence</a:t>
            </a: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Diagram</a:t>
            </a:r>
            <a:endParaRPr sz="4500"/>
          </a:p>
        </p:txBody>
      </p:sp>
      <p:pic>
        <p:nvPicPr>
          <p:cNvPr id="219" name="Google Shape;21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75" y="1147322"/>
            <a:ext cx="4609232" cy="37914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375EC"/>
            </a:gs>
            <a:gs pos="100000">
              <a:srgbClr val="2B19C0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/>
          <p:nvPr/>
        </p:nvSpPr>
        <p:spPr>
          <a:xfrm>
            <a:off x="-4379385" y="-3067565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1" y="0"/>
                </a:lnTo>
                <a:lnTo>
                  <a:pt x="1263662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5" name="Google Shape;225;p33"/>
          <p:cNvSpPr/>
          <p:nvPr/>
        </p:nvSpPr>
        <p:spPr>
          <a:xfrm>
            <a:off x="4572000" y="-3600450"/>
            <a:ext cx="6318311" cy="4114800"/>
          </a:xfrm>
          <a:custGeom>
            <a:rect b="b" l="l" r="r" t="t"/>
            <a:pathLst>
              <a:path extrusionOk="0" h="8229600" w="12636622">
                <a:moveTo>
                  <a:pt x="0" y="0"/>
                </a:moveTo>
                <a:lnTo>
                  <a:pt x="12636622" y="0"/>
                </a:lnTo>
                <a:lnTo>
                  <a:pt x="126366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6" name="Google Shape;226;p33"/>
          <p:cNvSpPr txBox="1"/>
          <p:nvPr/>
        </p:nvSpPr>
        <p:spPr>
          <a:xfrm>
            <a:off x="368400" y="1197475"/>
            <a:ext cx="8407200" cy="3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432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Nunito"/>
              <a:buChar char="●"/>
            </a:pPr>
            <a:r>
              <a:rPr lang="en" sz="13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These </a:t>
            </a:r>
            <a:r>
              <a:rPr lang="en" sz="13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UML diagrams provide comprehensive blueprint for our health monitoring app</a:t>
            </a:r>
            <a:endParaRPr sz="13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432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Nunito"/>
              <a:buChar char="●"/>
            </a:pPr>
            <a:r>
              <a:rPr lang="en" sz="13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By using these visual representations, we can ensure clarity, consistency, and coherence in our software development process</a:t>
            </a:r>
            <a:endParaRPr sz="13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4325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Nunito"/>
              <a:buChar char="○"/>
            </a:pPr>
            <a:r>
              <a:rPr lang="en" sz="13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Use Case Diagram - Provided an overview of the interactions between users and the system, outlining the functionalities and user roles</a:t>
            </a:r>
            <a:endParaRPr sz="13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4325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Nunito"/>
              <a:buChar char="○"/>
            </a:pPr>
            <a:r>
              <a:rPr lang="en" sz="13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Class Diagram - Illustrated the structure of our software system, depicting the classes, attributes, methods, and relationships among them</a:t>
            </a:r>
            <a:endParaRPr sz="13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4325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Nunito"/>
              <a:buChar char="○"/>
            </a:pPr>
            <a:r>
              <a:rPr lang="en" sz="13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Activity Diagram - Presented the workflow or process flow within our system, showing the sequence of activities and actions</a:t>
            </a:r>
            <a:endParaRPr sz="13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4325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Nunito"/>
              <a:buChar char="○"/>
            </a:pPr>
            <a:r>
              <a:rPr lang="en" sz="13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Sequence Diagram - Illustrated the interactions between system components or objects over time, capturing the dynamic behavior of our system</a:t>
            </a:r>
            <a:endParaRPr sz="13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4325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Nunito"/>
              <a:buChar char="●"/>
            </a:pPr>
            <a:r>
              <a:rPr lang="en" sz="135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Regularly update and maintain UML diagrams to reflect any changes or updates in the project's architecture and design</a:t>
            </a:r>
            <a:endParaRPr sz="135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7" name="Google Shape;227;p33"/>
          <p:cNvSpPr txBox="1"/>
          <p:nvPr/>
        </p:nvSpPr>
        <p:spPr>
          <a:xfrm>
            <a:off x="1269750" y="369325"/>
            <a:ext cx="6604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Summary</a:t>
            </a:r>
            <a:endParaRPr sz="4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